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403" r:id="rId2"/>
    <p:sldId id="256" r:id="rId3"/>
    <p:sldId id="389" r:id="rId4"/>
    <p:sldId id="396" r:id="rId5"/>
    <p:sldId id="397" r:id="rId6"/>
    <p:sldId id="400" r:id="rId7"/>
    <p:sldId id="398" r:id="rId8"/>
    <p:sldId id="399" r:id="rId9"/>
    <p:sldId id="272" r:id="rId10"/>
    <p:sldId id="279" r:id="rId11"/>
    <p:sldId id="273" r:id="rId12"/>
    <p:sldId id="395" r:id="rId13"/>
    <p:sldId id="401" r:id="rId14"/>
    <p:sldId id="402" r:id="rId15"/>
    <p:sldId id="392" r:id="rId16"/>
    <p:sldId id="385" r:id="rId17"/>
    <p:sldId id="386" r:id="rId18"/>
    <p:sldId id="387" r:id="rId19"/>
    <p:sldId id="373" r:id="rId20"/>
    <p:sldId id="374" r:id="rId21"/>
    <p:sldId id="378" r:id="rId22"/>
    <p:sldId id="3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88571" autoAdjust="0"/>
  </p:normalViewPr>
  <p:slideViewPr>
    <p:cSldViewPr snapToGrid="0">
      <p:cViewPr varScale="1">
        <p:scale>
          <a:sx n="107" d="100"/>
          <a:sy n="107" d="100"/>
        </p:scale>
        <p:origin x="243" y="45"/>
      </p:cViewPr>
      <p:guideLst/>
    </p:cSldViewPr>
  </p:slideViewPr>
  <p:outlineViewPr>
    <p:cViewPr>
      <p:scale>
        <a:sx n="33" d="100"/>
        <a:sy n="33" d="100"/>
      </p:scale>
      <p:origin x="0" y="-27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36"/>
    </p:cViewPr>
  </p:sorterViewPr>
  <p:notesViewPr>
    <p:cSldViewPr snapToGrid="0">
      <p:cViewPr varScale="1">
        <p:scale>
          <a:sx n="57" d="100"/>
          <a:sy n="57" d="100"/>
        </p:scale>
        <p:origin x="17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23FEC-E1B0-495E-A473-1321AC64A10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4C94-EA2D-4A6E-887E-5D79E7F789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6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4C94-EA2D-4A6E-887E-5D79E7F789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7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4C94-EA2D-4A6E-887E-5D79E7F789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3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B8C99-BF31-440C-A8FF-343DFE3C3F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EA0EF-BE63-4A4B-B17A-96991724F8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0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F6ED84-D15C-4ECD-B447-04E2DB990E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8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C21F8-C664-4477-B39B-46A9F0E796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8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E96618-7751-45C2-9950-85B9EE39EB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9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3380-20CB-4612-8EC2-68583678378A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9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F5CA-2AE7-4A42-ABCC-B686DE4D1C3A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2CF-437A-4AB1-A7D1-1BD370607031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3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FC60-BE01-4C89-98B7-4F7C79F8EA12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5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1D03-A279-486A-A535-1AC112704E5F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776E-FEC0-45C0-82B7-8C3482586188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0778-EA8E-46DE-AF12-094DCCD82F54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7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1495-E6FA-4D11-8FEC-D725267ADA06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A1AA-F096-46E1-9250-6A3F21F2FD0D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0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214D-82F1-47F6-A9C7-0C5D950B4711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F5A5-D6C6-4349-AA58-CDB91EF78648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40C12-91B5-4F61-B6CA-7799619F629B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8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wildnatureimages.com/Harbor%20Seal%201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mfs.noaa.gov/pr/glossary.htm#benthi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wfsc.noaa.gov/textblock.aspx?id=9540&amp;parentmenuid=448" TargetMode="External"/><Relationship Id="rId3" Type="http://schemas.openxmlformats.org/officeDocument/2006/relationships/image" Target="../media/image50.png"/><Relationship Id="rId7" Type="http://schemas.openxmlformats.org/officeDocument/2006/relationships/hyperlink" Target="http://www.nmfs.noaa.gov/pr/glossary.htm#spyhoppi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mfs.noaa.gov/pr/glossary.htm#breach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dp_byline_sr_book_2?ie=UTF8&amp;field-author=John+Calambokidis&amp;search-alias=books&amp;text=John+Calambokidis&amp;sort=relevancerank" TargetMode="External"/><Relationship Id="rId2" Type="http://schemas.openxmlformats.org/officeDocument/2006/relationships/hyperlink" Target="http://www.amazon.com/Richard-Osborne/e/B001KCAK7K/ref=dp_byline_cont_book_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amazon.com/s/ref=dp_byline_sr_book_1?ie=UTF8&amp;field-author=John+KB+Ford&amp;search-alias=books&amp;text=John+KB+Ford&amp;sort=relevanceran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51" y="1122363"/>
            <a:ext cx="10006149" cy="16643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Marine Mammals</a:t>
            </a:r>
            <a:r>
              <a:rPr lang="en-US" sz="5400" dirty="0"/>
              <a:t> </a:t>
            </a:r>
            <a:r>
              <a:rPr lang="en-US" sz="5400" b="1" dirty="0"/>
              <a:t>in Burrows Pass </a:t>
            </a:r>
            <a:br>
              <a:rPr lang="en-US" sz="5400" b="1" dirty="0"/>
            </a:br>
            <a:r>
              <a:rPr lang="en-US" sz="5400" b="1" dirty="0"/>
              <a:t>and the Salish Sea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78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300" dirty="0" smtClean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Biota Maxima</a:t>
            </a:r>
          </a:p>
          <a:p>
            <a:pPr marL="0" indent="0" algn="ctr">
              <a:buNone/>
            </a:pP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marL="0" indent="0" algn="ctr">
              <a:buNone/>
            </a:pPr>
            <a:r>
              <a:rPr lang="en-US" sz="4000" dirty="0" smtClean="0"/>
              <a:t>2018</a:t>
            </a:r>
            <a:endParaRPr lang="en-US" sz="40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Please acknowledge </a:t>
            </a:r>
            <a:r>
              <a:rPr lang="en-US" dirty="0" smtClean="0"/>
              <a:t>Biota Maxima if </a:t>
            </a:r>
            <a:r>
              <a:rPr lang="en-US" dirty="0" smtClean="0"/>
              <a:t>you use this material.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2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Pinnipeds and Mustelids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Pinnipeds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Harbor Seal - common</a:t>
            </a:r>
          </a:p>
          <a:p>
            <a:pPr marL="0" indent="0">
              <a:buNone/>
            </a:pPr>
            <a:r>
              <a:rPr lang="en-US" dirty="0" smtClean="0"/>
              <a:t>California Seal Lion- occasional</a:t>
            </a:r>
          </a:p>
          <a:p>
            <a:pPr marL="0" indent="0">
              <a:buNone/>
            </a:pPr>
            <a:r>
              <a:rPr lang="en-US" dirty="0" smtClean="0"/>
              <a:t>Stellar Sea Lion – less common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Mustelidae – weasels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River Otter - common</a:t>
            </a:r>
          </a:p>
          <a:p>
            <a:pPr marL="0" indent="0">
              <a:buNone/>
            </a:pPr>
            <a:r>
              <a:rPr lang="en-US" dirty="0" smtClean="0"/>
              <a:t>Sea Otter – just returning – seen at San Juan Island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696" y="108647"/>
            <a:ext cx="9584601" cy="5158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Cetacean Society - Size Comparison</a:t>
            </a:r>
            <a:endParaRPr lang="en-US" dirty="0"/>
          </a:p>
        </p:txBody>
      </p:sp>
      <p:pic>
        <p:nvPicPr>
          <p:cNvPr id="1026" name="Picture 2" descr="http://www.whalematch.org/images/facts/whale/Cetacea_whal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697" y="624468"/>
            <a:ext cx="9584600" cy="62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0467" y="5504580"/>
            <a:ext cx="138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Gray Whale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1769" y="3200057"/>
            <a:ext cx="10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Minke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53218" y="1235968"/>
            <a:ext cx="9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002016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Humpback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22300" y="304800"/>
            <a:ext cx="10515600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Dall’s porpoise – same size as harbor porpoise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 smtClean="0">
                <a:solidFill>
                  <a:srgbClr val="C00000"/>
                </a:solidFill>
              </a:rPr>
              <a:t>Most important to note if it is seen in Burrows Pass – none seen to date</a:t>
            </a:r>
          </a:p>
        </p:txBody>
      </p:sp>
      <p:pic>
        <p:nvPicPr>
          <p:cNvPr id="4" name="Content Placeholder 3" descr="photo 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70" r="19839"/>
          <a:stretch>
            <a:fillRect/>
          </a:stretch>
        </p:blipFill>
        <p:spPr>
          <a:xfrm>
            <a:off x="3810001" y="4189413"/>
            <a:ext cx="2362200" cy="1601788"/>
          </a:xfrm>
        </p:spPr>
      </p:pic>
      <p:sp>
        <p:nvSpPr>
          <p:cNvPr id="20483" name="Content Placeholder 15"/>
          <p:cNvSpPr>
            <a:spLocks noGrp="1"/>
          </p:cNvSpPr>
          <p:nvPr>
            <p:ph sz="quarter" idx="4"/>
          </p:nvPr>
        </p:nvSpPr>
        <p:spPr>
          <a:xfrm>
            <a:off x="6626226" y="1447800"/>
            <a:ext cx="4041775" cy="3951288"/>
          </a:xfrm>
        </p:spPr>
        <p:txBody>
          <a:bodyPr/>
          <a:lstStyle/>
          <a:p>
            <a:r>
              <a:rPr lang="en-US" dirty="0" smtClean="0"/>
              <a:t>Black and white (similar to Orca)</a:t>
            </a:r>
          </a:p>
          <a:p>
            <a:r>
              <a:rPr lang="en-US" dirty="0" smtClean="0"/>
              <a:t>Average 6 feet, 270 pounds</a:t>
            </a:r>
          </a:p>
          <a:p>
            <a:r>
              <a:rPr lang="en-US" dirty="0" smtClean="0"/>
              <a:t>Group size 10-20</a:t>
            </a:r>
          </a:p>
          <a:p>
            <a:r>
              <a:rPr lang="en-US" dirty="0" smtClean="0"/>
              <a:t>Characteristic rooster tail splash/spray</a:t>
            </a:r>
          </a:p>
        </p:txBody>
      </p:sp>
      <p:pic>
        <p:nvPicPr>
          <p:cNvPr id="5" name="Picture 4" descr="photo 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4" r="-98"/>
          <a:stretch>
            <a:fillRect/>
          </a:stretch>
        </p:blipFill>
        <p:spPr bwMode="auto">
          <a:xfrm>
            <a:off x="3443287" y="2016125"/>
            <a:ext cx="24368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5895976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 guide to marine mammals of greater Puget Sound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1676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Rooster tail splash</a:t>
            </a:r>
          </a:p>
        </p:txBody>
      </p:sp>
      <p:pic>
        <p:nvPicPr>
          <p:cNvPr id="8" name="Picture 7" descr="Dall_204 full body color whalesdotorgdotau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70" r="6097"/>
          <a:stretch>
            <a:fillRect/>
          </a:stretch>
        </p:blipFill>
        <p:spPr bwMode="auto">
          <a:xfrm>
            <a:off x="812800" y="4600576"/>
            <a:ext cx="2590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alls-porpoise color whalewhatchingalaskadotcom.jpg"/>
          <p:cNvPicPr>
            <a:picLocks noChangeAspect="1"/>
          </p:cNvPicPr>
          <p:nvPr/>
        </p:nvPicPr>
        <p:blipFill>
          <a:blip r:embed="rId6" cstate="print"/>
          <a:srcRect l="2499" t="18750" r="5000" b="2499"/>
          <a:stretch>
            <a:fillRect/>
          </a:stretch>
        </p:blipFill>
        <p:spPr bwMode="auto">
          <a:xfrm>
            <a:off x="909637" y="2602707"/>
            <a:ext cx="25146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876300" y="58959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www.whales.org.au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1025" y="4029870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www.whale-watching-alaska.com</a:t>
            </a:r>
          </a:p>
        </p:txBody>
      </p:sp>
      <p:pic>
        <p:nvPicPr>
          <p:cNvPr id="17" name="Picture 16" descr="DallsPorpoiseSurfaceChar-s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5400" y="4464051"/>
            <a:ext cx="2222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67525" y="5791201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www.acsonline.org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Porpoises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 smtClean="0"/>
              <a:t>Harbor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Dall’s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328497"/>
            <a:ext cx="3174163" cy="111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233" y="1214554"/>
            <a:ext cx="2793942" cy="117119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06431" y="2886349"/>
          <a:ext cx="5013962" cy="3086100"/>
        </p:xfrm>
        <a:graphic>
          <a:graphicData uri="http://schemas.openxmlformats.org/drawingml/2006/table">
            <a:tbl>
              <a:tblPr/>
              <a:tblGrid>
                <a:gridCol w="2506981"/>
                <a:gridCol w="2506981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60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smtClean="0">
                          <a:effectLst/>
                        </a:rPr>
                        <a:t>kg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1.7 meters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dark gray with white underside 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about 24 years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herring, capelin, and cephalopods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non-social animals usually seen in groups of 2 to 5 animals;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798" y="6048573"/>
            <a:ext cx="512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www.nmfs.noaa.gov/pr/species/mammals/cetaceans/htm</a:t>
            </a: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72200" y="2951480"/>
          <a:ext cx="5181600" cy="336042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200 kg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2.3 meters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Black with white areas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about 15-20 years 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anchovies, herring, hake, smelts, squid, octopus, and occasionally crabs and shrimp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usually found in groups averaging between 2-20 individuals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9253" y="0"/>
            <a:ext cx="3679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Porpoises have spade shaped teeth</a:t>
            </a:r>
          </a:p>
          <a:p>
            <a:r>
              <a:rPr lang="en-US" dirty="0" smtClean="0"/>
              <a:t>Dolphin have small conical teeth</a:t>
            </a:r>
          </a:p>
          <a:p>
            <a:r>
              <a:rPr lang="en-US" sz="1400" dirty="0" smtClean="0"/>
              <a:t>                    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703"/>
          </a:xfrm>
        </p:spPr>
        <p:txBody>
          <a:bodyPr/>
          <a:lstStyle/>
          <a:p>
            <a:r>
              <a:rPr lang="en-US" dirty="0" smtClean="0"/>
              <a:t>Dolphin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616" y="1422821"/>
            <a:ext cx="4362851" cy="1553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11" y="3140275"/>
            <a:ext cx="5420498" cy="3445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5" y="1328390"/>
            <a:ext cx="5533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Pacific White-sided Dolphin</a:t>
            </a:r>
          </a:p>
          <a:p>
            <a:r>
              <a:rPr lang="en-US" dirty="0" smtClean="0"/>
              <a:t>Appearance:   Robust body, short beak</a:t>
            </a:r>
          </a:p>
          <a:p>
            <a:r>
              <a:rPr lang="en-US" dirty="0" smtClean="0"/>
              <a:t>Weight:            150 kg </a:t>
            </a:r>
          </a:p>
          <a:p>
            <a:r>
              <a:rPr lang="en-US" dirty="0" smtClean="0"/>
              <a:t>Length:            2 meters</a:t>
            </a:r>
          </a:p>
          <a:p>
            <a:r>
              <a:rPr lang="en-US" dirty="0" smtClean="0"/>
              <a:t>Life span:         40 years</a:t>
            </a:r>
          </a:p>
          <a:p>
            <a:r>
              <a:rPr lang="en-US" dirty="0"/>
              <a:t>Diet:                 </a:t>
            </a:r>
            <a:r>
              <a:rPr lang="en-US" dirty="0" smtClean="0"/>
              <a:t>squid, </a:t>
            </a:r>
            <a:r>
              <a:rPr lang="en-US" dirty="0"/>
              <a:t>capelin, sardines, and herring</a:t>
            </a:r>
            <a:endParaRPr lang="en-US" dirty="0" smtClean="0"/>
          </a:p>
          <a:p>
            <a:r>
              <a:rPr lang="en-US" dirty="0" smtClean="0"/>
              <a:t>Behavior:        active, bow ride,  20 to 100, up to 1000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024" y="4277539"/>
            <a:ext cx="5533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Orca -  Resident and Transient</a:t>
            </a:r>
          </a:p>
          <a:p>
            <a:r>
              <a:rPr lang="en-US" dirty="0" smtClean="0"/>
              <a:t>Appearance:  Black with white patterns</a:t>
            </a:r>
          </a:p>
          <a:p>
            <a:r>
              <a:rPr lang="en-US" dirty="0" smtClean="0"/>
              <a:t>Weight:            11 tons</a:t>
            </a:r>
          </a:p>
          <a:p>
            <a:r>
              <a:rPr lang="en-US" dirty="0" smtClean="0"/>
              <a:t>Length:             10 m</a:t>
            </a:r>
            <a:endParaRPr lang="en-US" dirty="0"/>
          </a:p>
          <a:p>
            <a:r>
              <a:rPr lang="en-US" dirty="0"/>
              <a:t>Life span</a:t>
            </a:r>
            <a:r>
              <a:rPr lang="en-US" dirty="0" smtClean="0"/>
              <a:t>:          50-60 up to 100 years</a:t>
            </a:r>
            <a:endParaRPr lang="en-US" dirty="0"/>
          </a:p>
          <a:p>
            <a:r>
              <a:rPr lang="en-US" dirty="0" smtClean="0"/>
              <a:t>Behavior</a:t>
            </a:r>
            <a:r>
              <a:rPr lang="en-US" dirty="0"/>
              <a:t>:  </a:t>
            </a:r>
            <a:r>
              <a:rPr lang="en-US" dirty="0" smtClean="0"/>
              <a:t>       </a:t>
            </a:r>
            <a:r>
              <a:rPr lang="en-US" dirty="0"/>
              <a:t>highly social animals, </a:t>
            </a:r>
            <a:r>
              <a:rPr lang="en-US" dirty="0" smtClean="0"/>
              <a:t>matriarchal </a:t>
            </a:r>
            <a:r>
              <a:rPr lang="en-US" dirty="0"/>
              <a:t>societies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White-sided Dolphin</a:t>
            </a:r>
          </a:p>
        </p:txBody>
      </p:sp>
      <p:pic>
        <p:nvPicPr>
          <p:cNvPr id="8" name="Content Placeholder 7" descr="photo 3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1" y="4724401"/>
            <a:ext cx="2232025" cy="1674813"/>
          </a:xfrm>
        </p:spPr>
      </p:pic>
      <p:sp>
        <p:nvSpPr>
          <p:cNvPr id="26627" name="Content Placeholder 4"/>
          <p:cNvSpPr>
            <a:spLocks noGrp="1"/>
          </p:cNvSpPr>
          <p:nvPr>
            <p:ph sz="half" idx="2"/>
          </p:nvPr>
        </p:nvSpPr>
        <p:spPr>
          <a:xfrm>
            <a:off x="6324600" y="2057401"/>
            <a:ext cx="4038600" cy="3823137"/>
          </a:xfrm>
        </p:spPr>
        <p:txBody>
          <a:bodyPr/>
          <a:lstStyle/>
          <a:p>
            <a:r>
              <a:rPr lang="en-US" dirty="0" smtClean="0"/>
              <a:t>7-8 ft, 300 pounds</a:t>
            </a:r>
          </a:p>
          <a:p>
            <a:r>
              <a:rPr lang="en-US" dirty="0" smtClean="0"/>
              <a:t>VERY energetic, playful</a:t>
            </a:r>
          </a:p>
          <a:p>
            <a:r>
              <a:rPr lang="en-US" dirty="0" smtClean="0"/>
              <a:t>Larger groups, 90-100 common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6550026"/>
            <a:ext cx="4495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 guide to marine mammals of greater Puget Sound</a:t>
            </a:r>
          </a:p>
        </p:txBody>
      </p:sp>
      <p:pic>
        <p:nvPicPr>
          <p:cNvPr id="9" name="Picture 8" descr="Pacific-White-Sided-Dolphin1 askdotco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95401"/>
            <a:ext cx="29908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acific_white_sided_dolphins_8441 bcadayatatimedotcom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124201"/>
            <a:ext cx="2590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5029201"/>
            <a:ext cx="281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www.bcadayatatime.com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09252" y="3844131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www.acsonline.org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5000" y="3276601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www.ask.com</a:t>
            </a:r>
          </a:p>
        </p:txBody>
      </p:sp>
      <p:pic>
        <p:nvPicPr>
          <p:cNvPr id="14" name="Picture 13" descr="PacWhiteSidedSurfaceChar-sm acsonlinedotor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4876" y="4049713"/>
            <a:ext cx="2222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58336" y="6086120"/>
            <a:ext cx="4289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These might show up in Burrows Pass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79" y="0"/>
            <a:ext cx="6826285" cy="2248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California Sea Lion</a:t>
            </a:r>
            <a:br>
              <a:rPr lang="en-US" dirty="0" smtClean="0"/>
            </a:br>
            <a:r>
              <a:rPr lang="en-US" sz="2200" b="1" dirty="0" smtClean="0"/>
              <a:t>Mo</a:t>
            </a:r>
            <a:r>
              <a:rPr lang="en-US" altLang="en-US" sz="2200" b="1" dirty="0" smtClean="0"/>
              <a:t>stly in California - population </a:t>
            </a:r>
            <a:r>
              <a:rPr lang="en-US" altLang="en-US" sz="2200" b="1" dirty="0"/>
              <a:t>increasing - may </a:t>
            </a:r>
            <a:r>
              <a:rPr lang="en-US" altLang="en-US" sz="2200" b="1" dirty="0" smtClean="0"/>
              <a:t>be moving north. </a:t>
            </a:r>
            <a:r>
              <a:rPr lang="en-US" sz="2200" b="1" dirty="0" smtClean="0"/>
              <a:t>Outside of the breeding season, males migrate to the northern ends of the species range to feed, while females forage near the breeding rookeries. </a:t>
            </a:r>
            <a:r>
              <a:rPr lang="en-US" altLang="en-US" sz="2200" b="1" dirty="0" smtClean="0"/>
              <a:t>Males </a:t>
            </a:r>
            <a:r>
              <a:rPr lang="en-US" altLang="en-US" sz="2200" b="1" dirty="0"/>
              <a:t>develop a sagittal crest with pronounced forehead. May have patch of tan hair on crest with rest of pelt </a:t>
            </a:r>
            <a:r>
              <a:rPr lang="en-US" altLang="en-US" sz="2200" b="1" dirty="0" smtClean="0"/>
              <a:t>dark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60" y="2175340"/>
            <a:ext cx="10455803" cy="4300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460" y="6356350"/>
            <a:ext cx="478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Marine Mammal Consortium - UBC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992" y="203993"/>
            <a:ext cx="2247900" cy="1647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8500" y="1603879"/>
            <a:ext cx="1901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Sanctuarysimon.com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308" y="900764"/>
            <a:ext cx="1430596" cy="939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2425" y="1603880"/>
            <a:ext cx="104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NOAA.gov</a:t>
            </a:r>
            <a:endParaRPr lang="en-US" sz="1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38" y="748937"/>
            <a:ext cx="10792592" cy="711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California Sea Lion   -  as an observer, this is what you will likely see – a silhouette above water</a:t>
            </a:r>
            <a:br>
              <a:rPr lang="en-US" dirty="0" smtClean="0"/>
            </a:b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350" y="2044930"/>
            <a:ext cx="5947179" cy="337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6712" y="5719156"/>
            <a:ext cx="3463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Connie Walser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930"/>
            <a:ext cx="4524755" cy="3370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097" y="5719156"/>
            <a:ext cx="310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Steven Gnam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Sea Lion-</a:t>
            </a:r>
            <a:br>
              <a:rPr lang="en-US" dirty="0" smtClean="0"/>
            </a:br>
            <a:r>
              <a:rPr lang="en-US" sz="2800" dirty="0" smtClean="0"/>
              <a:t>Much less common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543" y="4261421"/>
            <a:ext cx="5214256" cy="2131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8" y="1912123"/>
            <a:ext cx="4594168" cy="3328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973" y="365125"/>
            <a:ext cx="4377510" cy="3674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7973" y="4039985"/>
            <a:ext cx="6432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http://www.marinemammalcenter.org/education/marine-mammal-information/pinnipeds/steller-sea-lion/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051" y="5542374"/>
            <a:ext cx="4466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Males </a:t>
            </a:r>
            <a:r>
              <a:rPr lang="en-US" altLang="en-US" b="1" dirty="0"/>
              <a:t>develop thick neck and mane. Northern population declining – may be due to food supply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817996"/>
          </a:xfrm>
        </p:spPr>
        <p:txBody>
          <a:bodyPr/>
          <a:lstStyle/>
          <a:p>
            <a:r>
              <a:rPr lang="en-US" dirty="0" smtClean="0"/>
              <a:t>Baleen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818"/>
            <a:ext cx="10515600" cy="48261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Gray Whale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Humpback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03" y="374073"/>
            <a:ext cx="5745837" cy="2745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61" y="4697217"/>
            <a:ext cx="4601091" cy="1880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92" y="2747962"/>
            <a:ext cx="4488720" cy="2378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1147" y="4555959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Photos ACS Online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04920" y="6023074"/>
            <a:ext cx="223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GentleGiants.is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89559" y="2576945"/>
            <a:ext cx="370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Marine Mammal Center.org</a:t>
            </a:r>
            <a:endParaRPr lang="en-US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98475"/>
            <a:ext cx="11691938" cy="13652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Marine Mammals</a:t>
            </a:r>
            <a:r>
              <a:rPr lang="en-US" dirty="0" smtClean="0"/>
              <a:t> </a:t>
            </a:r>
            <a:r>
              <a:rPr lang="en-US" b="1" dirty="0" smtClean="0"/>
              <a:t>in Burrows Pass </a:t>
            </a:r>
            <a:br>
              <a:rPr lang="en-US" b="1" dirty="0" smtClean="0"/>
            </a:br>
            <a:r>
              <a:rPr lang="en-US" b="1" dirty="0" smtClean="0"/>
              <a:t>and the Salish Sea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1" y="2166681"/>
            <a:ext cx="4229563" cy="1733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504" y="2166681"/>
            <a:ext cx="295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www.wildnatureimages.com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243" y="2369226"/>
            <a:ext cx="4685714" cy="267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92640" y="5036609"/>
            <a:ext cx="157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Photo: Steven Gnam</a:t>
            </a:r>
            <a:endParaRPr lang="en-US" sz="1200" b="1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65" y="4259420"/>
            <a:ext cx="3719826" cy="2108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3066" y="6367796"/>
            <a:ext cx="167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Photo: Connie Walser</a:t>
            </a:r>
            <a:endParaRPr lang="en-US" sz="12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42463"/>
            <a:ext cx="3588608" cy="573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Gray Whale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11800" y="4429165"/>
            <a:ext cx="6096000" cy="5410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Cascadia Research Collective and others are identifying and cataloging the whales that stay in the area</a:t>
            </a:r>
            <a:endParaRPr lang="en-US" alt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0" y="312102"/>
            <a:ext cx="4086915" cy="2991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6349" y="5684555"/>
            <a:ext cx="674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Credits: left - Christopher Swann from http://ngm.nationalgeographic.com/2011/11/visions-now-next</a:t>
            </a:r>
            <a:r>
              <a:rPr lang="en-US" sz="1200" smtClean="0"/>
              <a:t>, 2014; </a:t>
            </a:r>
            <a:r>
              <a:rPr lang="en-US" sz="1200" dirty="0" smtClean="0"/>
              <a:t>right - </a:t>
            </a:r>
            <a:r>
              <a:rPr lang="en-US" sz="1200" dirty="0" smtClean="0">
                <a:effectLst/>
              </a:rPr>
              <a:t>Alejandro Zepeda/EPA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7" y="3710086"/>
            <a:ext cx="4735513" cy="297011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720971"/>
              </p:ext>
            </p:extLst>
          </p:nvPr>
        </p:nvGraphicFramePr>
        <p:xfrm>
          <a:off x="90488" y="848255"/>
          <a:ext cx="7064074" cy="2755698"/>
        </p:xfrm>
        <a:graphic>
          <a:graphicData uri="http://schemas.openxmlformats.org/drawingml/2006/table">
            <a:tbl>
              <a:tblPr/>
              <a:tblGrid>
                <a:gridCol w="3532037"/>
                <a:gridCol w="3532037"/>
              </a:tblGrid>
              <a:tr h="258093">
                <a:tc>
                  <a:txBody>
                    <a:bodyPr/>
                    <a:lstStyle/>
                    <a:p>
                      <a:r>
                        <a:rPr lang="en-US" sz="1400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40 tons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93">
                <a:tc>
                  <a:txBody>
                    <a:bodyPr/>
                    <a:lstStyle/>
                    <a:p>
                      <a:r>
                        <a:rPr lang="en-US" sz="1400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15 meters </a:t>
                      </a:r>
                      <a:r>
                        <a:rPr lang="en-US" sz="1400" dirty="0">
                          <a:effectLst/>
                        </a:rPr>
                        <a:t>long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760">
                <a:tc>
                  <a:txBody>
                    <a:bodyPr/>
                    <a:lstStyle/>
                    <a:p>
                      <a:r>
                        <a:rPr lang="en-US" sz="1400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mottled gray body, with small eyes; they have a "dorsal hump" (not a dorsal fin) and a series of 8-14 small bumps, known as "knuckles"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936">
                <a:tc>
                  <a:txBody>
                    <a:bodyPr/>
                    <a:lstStyle/>
                    <a:p>
                      <a:r>
                        <a:rPr lang="en-US" sz="1400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unknown, but may be as long as 80 years; sexually mature at around 8 years old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112">
                <a:tc>
                  <a:txBody>
                    <a:bodyPr/>
                    <a:lstStyle/>
                    <a:p>
                      <a:r>
                        <a:rPr lang="en-US" sz="1400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bottom feeders, they eat </a:t>
                      </a:r>
                      <a:r>
                        <a:rPr lang="en-US" sz="1400" dirty="0">
                          <a:effectLst/>
                          <a:hlinkClick r:id="rId4"/>
                        </a:rPr>
                        <a:t>"benthic"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smtClean="0">
                          <a:effectLst/>
                        </a:rPr>
                        <a:t>amphipods  up to </a:t>
                      </a:r>
                      <a:r>
                        <a:rPr lang="en-US" sz="1400" b="1" smtClean="0">
                          <a:effectLst/>
                        </a:rPr>
                        <a:t>2000 </a:t>
                      </a:r>
                      <a:r>
                        <a:rPr lang="en-US" sz="1400" b="1" dirty="0" smtClean="0">
                          <a:effectLst/>
                        </a:rPr>
                        <a:t>pounds per day</a:t>
                      </a:r>
                      <a:endParaRPr lang="en-US" sz="1400" b="1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112">
                <a:tc>
                  <a:txBody>
                    <a:bodyPr/>
                    <a:lstStyle/>
                    <a:p>
                      <a:r>
                        <a:rPr lang="en-US" sz="1400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traveling alone or in small, unstable groups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9" y="151227"/>
            <a:ext cx="9236825" cy="610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Humpback  feed on krill and small fishes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423" y="1091698"/>
            <a:ext cx="3825933" cy="3199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552" y="4015228"/>
            <a:ext cx="3834448" cy="243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484" y="151227"/>
            <a:ext cx="2412783" cy="2283527"/>
          </a:xfrm>
          <a:prstGeom prst="rect">
            <a:avLst/>
          </a:prstGeom>
        </p:spPr>
      </p:pic>
      <p:pic>
        <p:nvPicPr>
          <p:cNvPr id="1026" name="Picture 2" descr="http://images.nationalgeographic.com/wpf/media-live/photos/000/005/cache/humpback-whale_580_60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2" y="762080"/>
            <a:ext cx="4417704" cy="33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81" y="6581001"/>
            <a:ext cx="1627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NOAA StatusReport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8596" y="4140090"/>
          <a:ext cx="4846434" cy="2591792"/>
        </p:xfrm>
        <a:graphic>
          <a:graphicData uri="http://schemas.openxmlformats.org/drawingml/2006/table">
            <a:tbl>
              <a:tblPr/>
              <a:tblGrid>
                <a:gridCol w="2423984"/>
                <a:gridCol w="2422450"/>
              </a:tblGrid>
              <a:tr h="385802">
                <a:tc>
                  <a:txBody>
                    <a:bodyPr/>
                    <a:lstStyle/>
                    <a:p>
                      <a:r>
                        <a:rPr lang="en-US" sz="1400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33 tons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802">
                <a:tc>
                  <a:txBody>
                    <a:bodyPr/>
                    <a:lstStyle/>
                    <a:p>
                      <a:r>
                        <a:rPr lang="en-US" sz="1400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18 meters </a:t>
                      </a:r>
                      <a:r>
                        <a:rPr lang="en-US" sz="1400" dirty="0">
                          <a:effectLst/>
                        </a:rPr>
                        <a:t>with females larger than males</a:t>
                      </a:r>
                      <a:r>
                        <a:rPr lang="en-US" sz="1400" dirty="0" smtClean="0">
                          <a:effectLst/>
                        </a:rPr>
                        <a:t>;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08">
                <a:tc>
                  <a:txBody>
                    <a:bodyPr/>
                    <a:lstStyle/>
                    <a:p>
                      <a:r>
                        <a:rPr lang="en-US" sz="1400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primarily dark grey, with some areas of white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611">
                <a:tc>
                  <a:txBody>
                    <a:bodyPr/>
                    <a:lstStyle/>
                    <a:p>
                      <a:r>
                        <a:rPr lang="en-US" sz="1400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about 50 years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802">
                <a:tc>
                  <a:txBody>
                    <a:bodyPr/>
                    <a:lstStyle/>
                    <a:p>
                      <a:r>
                        <a:rPr lang="en-US" sz="1400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tiny crustaceans (mostly krill), plankton, and small </a:t>
                      </a:r>
                      <a:r>
                        <a:rPr lang="en-US" sz="1400" dirty="0" smtClean="0">
                          <a:effectLst/>
                        </a:rPr>
                        <a:t>fish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08">
                <a:tc>
                  <a:txBody>
                    <a:bodyPr/>
                    <a:lstStyle/>
                    <a:p>
                      <a:r>
                        <a:rPr lang="en-US" sz="1400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breaching (jumping out of the water), or slapping the surface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52588" y="6442501"/>
            <a:ext cx="452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http://www.nmfs.noaa.gov/pr/species/mammals/cetaceans/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9" y="119232"/>
            <a:ext cx="3758514" cy="660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59" y="731040"/>
            <a:ext cx="5095249" cy="1963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2" y="164070"/>
            <a:ext cx="4732337" cy="326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528" y="3430310"/>
            <a:ext cx="3920511" cy="2056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477" y="5262608"/>
            <a:ext cx="5773328" cy="1699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4054" y="4893276"/>
            <a:ext cx="180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 Whale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9978" y="636347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Sei Whale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5496" y="3449786"/>
            <a:ext cx="452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http://www.nmfs.noaa.gov/pr/species/mammals/cetaceans/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20706"/>
              </p:ext>
            </p:extLst>
          </p:nvPr>
        </p:nvGraphicFramePr>
        <p:xfrm>
          <a:off x="444136" y="2812882"/>
          <a:ext cx="6305798" cy="2903220"/>
        </p:xfrm>
        <a:graphic>
          <a:graphicData uri="http://schemas.openxmlformats.org/drawingml/2006/table">
            <a:tbl>
              <a:tblPr/>
              <a:tblGrid>
                <a:gridCol w="3152899"/>
                <a:gridCol w="315289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r>
                        <a:rPr lang="en-US" sz="1400" dirty="0"/>
                        <a:t>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10</a:t>
                      </a:r>
                      <a:r>
                        <a:rPr lang="en-US" sz="1400" baseline="0" dirty="0" smtClean="0">
                          <a:effectLst/>
                        </a:rPr>
                        <a:t> tons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10 meters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small, dark (black/gray), sleek body with white underside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up to 50 years; sexually mature at around 3-8 years of age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krill, plankton, anchovies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herring,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salmon, sand </a:t>
                      </a:r>
                      <a:r>
                        <a:rPr lang="en-US" sz="1400" dirty="0" smtClean="0">
                          <a:effectLst/>
                        </a:rPr>
                        <a:t>lance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often active at the surface, they are commonly seen </a:t>
                      </a:r>
                      <a:r>
                        <a:rPr lang="en-US" sz="1400" dirty="0">
                          <a:effectLst/>
                          <a:hlinkClick r:id="rId6"/>
                        </a:rPr>
                        <a:t>"breaching"</a:t>
                      </a:r>
                      <a:r>
                        <a:rPr lang="en-US" sz="1400" dirty="0">
                          <a:effectLst/>
                        </a:rPr>
                        <a:t> and </a:t>
                      </a:r>
                      <a:r>
                        <a:rPr lang="en-US" sz="1400" dirty="0">
                          <a:effectLst/>
                          <a:hlinkClick r:id="rId7"/>
                        </a:rPr>
                        <a:t>"spy hopping"</a:t>
                      </a:r>
                      <a:r>
                        <a:rPr lang="en-US" sz="1400" dirty="0">
                          <a:effectLst/>
                        </a:rPr>
                        <a:t>; they create sounds including "clicks" and "</a:t>
                      </a:r>
                      <a:r>
                        <a:rPr lang="en-US" sz="1400" dirty="0">
                          <a:effectLst/>
                          <a:hlinkClick r:id="rId8"/>
                        </a:rPr>
                        <a:t>boings</a:t>
                      </a:r>
                      <a:r>
                        <a:rPr lang="en-US" sz="1400" dirty="0">
                          <a:effectLst/>
                        </a:rPr>
                        <a:t>"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6859" y="5717145"/>
            <a:ext cx="532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Whale Museum identified many of these whales from dorsal fin photographs.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0" y="365126"/>
            <a:ext cx="9857509" cy="1061640"/>
          </a:xfrm>
        </p:spPr>
        <p:txBody>
          <a:bodyPr/>
          <a:lstStyle/>
          <a:p>
            <a:r>
              <a:rPr lang="en-US" dirty="0" smtClean="0"/>
              <a:t>References for Marine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44" y="1825625"/>
            <a:ext cx="7862455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 Guide to Marine Mammals of Greater Puget Sound Paperback – May, 1988 </a:t>
            </a:r>
            <a:r>
              <a:rPr lang="en-US" b="1" dirty="0" smtClean="0"/>
              <a:t>  </a:t>
            </a:r>
            <a:r>
              <a:rPr lang="en-US" dirty="0" smtClean="0"/>
              <a:t>by </a:t>
            </a:r>
            <a:r>
              <a:rPr lang="en-US" dirty="0">
                <a:hlinkClick r:id="rId2"/>
              </a:rPr>
              <a:t>Richard Osborne</a:t>
            </a:r>
            <a:r>
              <a:rPr lang="en-US" dirty="0"/>
              <a:t> (Author), </a:t>
            </a:r>
            <a:r>
              <a:rPr lang="en-US" dirty="0">
                <a:hlinkClick r:id="rId3"/>
              </a:rPr>
              <a:t>John Calambokidis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Marine </a:t>
            </a:r>
            <a:r>
              <a:rPr lang="en-US" b="1" dirty="0"/>
              <a:t>Mammals of British Columbia Paperback – September 15, 2014 </a:t>
            </a:r>
          </a:p>
          <a:p>
            <a:r>
              <a:rPr lang="en-US" dirty="0"/>
              <a:t>by </a:t>
            </a:r>
            <a:r>
              <a:rPr lang="en-US" dirty="0">
                <a:hlinkClick r:id="rId4"/>
              </a:rPr>
              <a:t>John KB Ford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NOAA Stock Assessments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71" y="4001294"/>
            <a:ext cx="1609725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271" y="1426765"/>
            <a:ext cx="1587386" cy="24134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n-US" dirty="0" smtClean="0"/>
              <a:t>The following are the most commonly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0" y="1181100"/>
            <a:ext cx="3124200" cy="1498600"/>
          </a:xfrm>
        </p:spPr>
        <p:txBody>
          <a:bodyPr/>
          <a:lstStyle/>
          <a:p>
            <a:r>
              <a:rPr lang="en-US" dirty="0" smtClean="0"/>
              <a:t>Harbor Porpoise</a:t>
            </a:r>
          </a:p>
          <a:p>
            <a:r>
              <a:rPr lang="en-US" dirty="0" smtClean="0"/>
              <a:t>Harbor Seal</a:t>
            </a:r>
          </a:p>
          <a:p>
            <a:r>
              <a:rPr lang="en-US" dirty="0"/>
              <a:t>River Otter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3757" y="3175000"/>
            <a:ext cx="94615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species seen in Burrows Pass – rarely</a:t>
            </a:r>
          </a:p>
          <a:p>
            <a:r>
              <a:rPr lang="en-US" sz="2800" dirty="0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Hybrid – Harbor/Dall’s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California Sea Lion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Humpback Whale and Calf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8400" y="56987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Anything might show up – be prepared!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Harbor Porpoise</a:t>
            </a:r>
          </a:p>
        </p:txBody>
      </p:sp>
      <p:pic>
        <p:nvPicPr>
          <p:cNvPr id="9" name="Content Placeholder 8" descr="photo 3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23" r="7692" b="28171"/>
          <a:stretch>
            <a:fillRect/>
          </a:stretch>
        </p:blipFill>
        <p:spPr>
          <a:xfrm>
            <a:off x="3352800" y="4489450"/>
            <a:ext cx="2743200" cy="1143000"/>
          </a:xfrm>
        </p:spPr>
      </p:pic>
      <p:sp>
        <p:nvSpPr>
          <p:cNvPr id="18435" name="Content Placeholder 11"/>
          <p:cNvSpPr>
            <a:spLocks noGrp="1"/>
          </p:cNvSpPr>
          <p:nvPr>
            <p:ph sz="half" idx="2"/>
          </p:nvPr>
        </p:nvSpPr>
        <p:spPr>
          <a:xfrm>
            <a:off x="6840422" y="3663554"/>
            <a:ext cx="4038600" cy="2819400"/>
          </a:xfrm>
        </p:spPr>
        <p:txBody>
          <a:bodyPr/>
          <a:lstStyle/>
          <a:p>
            <a:r>
              <a:rPr lang="en-US" dirty="0" smtClean="0"/>
              <a:t>Small: 5ft, 150lbs</a:t>
            </a:r>
          </a:p>
          <a:p>
            <a:r>
              <a:rPr lang="en-US" dirty="0" smtClean="0"/>
              <a:t>Single or groups of 2 to 3</a:t>
            </a:r>
          </a:p>
          <a:p>
            <a:r>
              <a:rPr lang="en-US" dirty="0" smtClean="0"/>
              <a:t>Large groups are observed occasionally</a:t>
            </a:r>
          </a:p>
          <a:p>
            <a:r>
              <a:rPr lang="en-US" dirty="0" smtClean="0"/>
              <a:t>Usually do not come far out of water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5100" y="5170487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 guide to marine mammals of greater Puget Sound</a:t>
            </a:r>
          </a:p>
        </p:txBody>
      </p:sp>
      <p:pic>
        <p:nvPicPr>
          <p:cNvPr id="10" name="Picture 9" descr="photo 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53" r="2769" b="23741"/>
          <a:stretch>
            <a:fillRect/>
          </a:stretch>
        </p:blipFill>
        <p:spPr bwMode="auto">
          <a:xfrm>
            <a:off x="698500" y="3663554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030714_possible ID_L_Burrows_3735CE.JPG"/>
          <p:cNvPicPr>
            <a:picLocks noChangeAspect="1"/>
          </p:cNvPicPr>
          <p:nvPr/>
        </p:nvPicPr>
        <p:blipFill>
          <a:blip r:embed="rId5" cstate="print"/>
          <a:srcRect l="35001" t="38704" r="35001" b="44630"/>
          <a:stretch>
            <a:fillRect/>
          </a:stretch>
        </p:blipFill>
        <p:spPr bwMode="auto">
          <a:xfrm>
            <a:off x="115362" y="1087821"/>
            <a:ext cx="6725060" cy="24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727" y="497194"/>
            <a:ext cx="4064728" cy="2878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4978" y="10361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Behavior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65125"/>
            <a:ext cx="11798300" cy="1325563"/>
          </a:xfrm>
        </p:spPr>
        <p:txBody>
          <a:bodyPr/>
          <a:lstStyle/>
          <a:p>
            <a:r>
              <a:rPr lang="en-US" dirty="0" smtClean="0"/>
              <a:t>Harbor Porpoise and Dall’s Porpoise can Hybridize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88705"/>
            <a:ext cx="5616575" cy="1706218"/>
          </a:xfrm>
        </p:spPr>
        <p:txBody>
          <a:bodyPr>
            <a:normAutofit/>
          </a:bodyPr>
          <a:lstStyle/>
          <a:p>
            <a:r>
              <a:rPr lang="en-US" b="0" dirty="0" smtClean="0"/>
              <a:t>Hybrids identified have been male harbor and female Dall’s. Their offspring are fertile. Many are seen in Puget Sound. Watch for large patches of white on body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5568" y="5536274"/>
            <a:ext cx="5319548" cy="64070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These might be seen in the pass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1003300" y="3267075"/>
            <a:ext cx="85983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74" y="4085877"/>
            <a:ext cx="5803900" cy="21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94" y="1983625"/>
            <a:ext cx="4981575" cy="2190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4800" y="4267200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Hybrids do bow ride  -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Credit Andrew Lee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330" y="6184464"/>
            <a:ext cx="288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Stranding Network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dirty="0" smtClean="0"/>
              <a:t>Harbor Seal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2"/>
          </p:nvPr>
        </p:nvSpPr>
        <p:spPr>
          <a:xfrm>
            <a:off x="7497220" y="479368"/>
            <a:ext cx="4038600" cy="40442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5-6 ft; up to 300lbs</a:t>
            </a:r>
          </a:p>
          <a:p>
            <a:r>
              <a:rPr lang="en-US" dirty="0" smtClean="0"/>
              <a:t>Gray to brown, white belly, spots</a:t>
            </a:r>
          </a:p>
          <a:p>
            <a:r>
              <a:rPr lang="en-US" dirty="0" smtClean="0"/>
              <a:t>No outer ear flaps</a:t>
            </a:r>
          </a:p>
          <a:p>
            <a:r>
              <a:rPr lang="en-US" dirty="0" smtClean="0"/>
              <a:t>Rounded head usually what is seen</a:t>
            </a:r>
          </a:p>
          <a:p>
            <a:r>
              <a:rPr lang="en-US" dirty="0" smtClean="0"/>
              <a:t>Float at surface for extended periods of time</a:t>
            </a:r>
          </a:p>
        </p:txBody>
      </p:sp>
      <p:pic>
        <p:nvPicPr>
          <p:cNvPr id="12" name="Picture 11" descr="harbor-seal-rev seagrantdotuafdoted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220" y="1156245"/>
            <a:ext cx="6250979" cy="368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7849" y="2127035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www.seagrant.uaf.edu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25" y="4531607"/>
            <a:ext cx="2944432" cy="2309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8975" y="5523583"/>
            <a:ext cx="398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This one likes to float on his back</a:t>
            </a:r>
          </a:p>
          <a:p>
            <a:r>
              <a:rPr lang="en-US" sz="1200" b="1" dirty="0" smtClean="0"/>
              <a:t>Photo: Bryan Hanson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208" y="4288126"/>
            <a:ext cx="2772440" cy="1901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3314" y="6297674"/>
            <a:ext cx="309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watching who?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349500" y="34160"/>
            <a:ext cx="3581400" cy="1143000"/>
          </a:xfrm>
        </p:spPr>
        <p:txBody>
          <a:bodyPr/>
          <a:lstStyle/>
          <a:p>
            <a:r>
              <a:rPr lang="en-US" dirty="0" smtClean="0"/>
              <a:t>River Otter</a:t>
            </a:r>
          </a:p>
        </p:txBody>
      </p:sp>
      <p:sp>
        <p:nvSpPr>
          <p:cNvPr id="40963" name="Content Placeholder 8"/>
          <p:cNvSpPr>
            <a:spLocks noGrp="1"/>
          </p:cNvSpPr>
          <p:nvPr>
            <p:ph sz="half" idx="2"/>
          </p:nvPr>
        </p:nvSpPr>
        <p:spPr>
          <a:xfrm>
            <a:off x="6629400" y="1295401"/>
            <a:ext cx="4038600" cy="4525963"/>
          </a:xfrm>
        </p:spPr>
        <p:txBody>
          <a:bodyPr/>
          <a:lstStyle/>
          <a:p>
            <a:r>
              <a:rPr lang="en-US" dirty="0" smtClean="0"/>
              <a:t>4ft; 20-28lbs</a:t>
            </a:r>
          </a:p>
          <a:p>
            <a:r>
              <a:rPr lang="en-US" dirty="0" smtClean="0"/>
              <a:t>Tail long and pointed </a:t>
            </a:r>
          </a:p>
          <a:p>
            <a:r>
              <a:rPr lang="en-US" dirty="0" smtClean="0"/>
              <a:t>Swims belly down </a:t>
            </a:r>
          </a:p>
          <a:p>
            <a:r>
              <a:rPr lang="en-US" dirty="0" smtClean="0"/>
              <a:t>May come out on land</a:t>
            </a:r>
          </a:p>
          <a:p>
            <a:endParaRPr lang="en-US" dirty="0"/>
          </a:p>
          <a:p>
            <a:r>
              <a:rPr lang="en-US" dirty="0" smtClean="0"/>
              <a:t>Sea Otter twice as large</a:t>
            </a:r>
          </a:p>
          <a:p>
            <a:r>
              <a:rPr lang="en-US" dirty="0" smtClean="0"/>
              <a:t>Floats on back</a:t>
            </a:r>
          </a:p>
          <a:p>
            <a:r>
              <a:rPr lang="en-US" dirty="0" smtClean="0"/>
              <a:t>Stays in water</a:t>
            </a:r>
          </a:p>
        </p:txBody>
      </p:sp>
      <p:pic>
        <p:nvPicPr>
          <p:cNvPr id="10" name="Picture 9" descr="news-sea-otter-urchin_59116_600x450 newsdotnationalgeographicdotco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7201" y="4655066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86902" y="5636103"/>
            <a:ext cx="3124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	     SEA OTTER</a:t>
            </a:r>
          </a:p>
          <a:p>
            <a:r>
              <a:rPr lang="en-US" sz="1200" dirty="0">
                <a:latin typeface="Calibri" pitchFamily="34" charset="0"/>
              </a:rPr>
              <a:t>www.news.nationalgeographic.org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968" y="1295401"/>
            <a:ext cx="4572000" cy="2537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755" y="3421118"/>
            <a:ext cx="5862856" cy="276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1005" y="619014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Burrows Pass River Otters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49931" cy="1151404"/>
          </a:xfrm>
        </p:spPr>
        <p:txBody>
          <a:bodyPr/>
          <a:lstStyle/>
          <a:p>
            <a:r>
              <a:rPr lang="en-US" dirty="0" smtClean="0"/>
              <a:t>Cetaceans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300" y="1516529"/>
            <a:ext cx="45589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Baleen Whales</a:t>
            </a:r>
          </a:p>
          <a:p>
            <a:pPr lvl="1"/>
            <a:r>
              <a:rPr lang="en-US" sz="2800" dirty="0"/>
              <a:t>Gray </a:t>
            </a:r>
          </a:p>
          <a:p>
            <a:pPr lvl="1"/>
            <a:r>
              <a:rPr lang="en-US" sz="2800" dirty="0"/>
              <a:t>Minke </a:t>
            </a:r>
          </a:p>
          <a:p>
            <a:pPr lvl="1"/>
            <a:r>
              <a:rPr lang="en-US" sz="2800" dirty="0"/>
              <a:t>Humpback </a:t>
            </a:r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dirty="0" smtClean="0"/>
              <a:t>Dolphin</a:t>
            </a:r>
          </a:p>
          <a:p>
            <a:pPr lvl="1"/>
            <a:r>
              <a:rPr lang="en-US" sz="2800" dirty="0" smtClean="0"/>
              <a:t>Pacific White-sided</a:t>
            </a:r>
          </a:p>
          <a:p>
            <a:pPr lvl="1"/>
            <a:r>
              <a:rPr lang="en-US" sz="2800" dirty="0" smtClean="0"/>
              <a:t>Resident Orca</a:t>
            </a:r>
          </a:p>
          <a:p>
            <a:pPr lvl="1"/>
            <a:r>
              <a:rPr lang="en-US" sz="2800" dirty="0" smtClean="0"/>
              <a:t>Transient Orca</a:t>
            </a:r>
          </a:p>
          <a:p>
            <a:pPr lvl="1"/>
            <a:r>
              <a:rPr lang="en-US" sz="2800" dirty="0" smtClean="0"/>
              <a:t>Rissos </a:t>
            </a:r>
            <a:r>
              <a:rPr lang="en-US" sz="2800" dirty="0"/>
              <a:t>- rare</a:t>
            </a:r>
          </a:p>
          <a:p>
            <a:pPr lvl="1"/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0593" y="4089861"/>
            <a:ext cx="3337560" cy="19540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Porpoises</a:t>
            </a:r>
            <a:endParaRPr lang="en-US" dirty="0"/>
          </a:p>
          <a:p>
            <a:pPr lvl="1"/>
            <a:r>
              <a:rPr lang="en-US" sz="2800" dirty="0"/>
              <a:t>Harbor </a:t>
            </a:r>
          </a:p>
          <a:p>
            <a:pPr lvl="1"/>
            <a:r>
              <a:rPr lang="en-US" sz="2800" dirty="0"/>
              <a:t>Dall’s </a:t>
            </a:r>
          </a:p>
          <a:p>
            <a:endParaRPr lang="en-US" dirty="0"/>
          </a:p>
        </p:txBody>
      </p:sp>
      <p:pic>
        <p:nvPicPr>
          <p:cNvPr id="1028" name="Picture 4" descr="https://encrypted-tbn3.gstatic.com/images?q=tbn:ANd9GcRtqE0oCbohXv06XJSYNtGdJG08520w0O3HUiaHhhP32Ecpc-Fl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350" y="70241"/>
            <a:ext cx="5863330" cy="35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18363" y="3553699"/>
            <a:ext cx="1936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Photo: theguardian.com</a:t>
            </a:r>
            <a:endParaRPr lang="en-US" sz="12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1037</Words>
  <Application>Microsoft Office PowerPoint</Application>
  <PresentationFormat>Widescreen</PresentationFormat>
  <Paragraphs>258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Handwriting</vt:lpstr>
      <vt:lpstr>Office Theme</vt:lpstr>
      <vt:lpstr>Marine Mammals in Burrows Pass  and the Salish Sea</vt:lpstr>
      <vt:lpstr>Marine Mammals in Burrows Pass  and the Salish Sea</vt:lpstr>
      <vt:lpstr>References for Marine Mammals</vt:lpstr>
      <vt:lpstr>The following are the most commonly seen</vt:lpstr>
      <vt:lpstr>Harbor Porpoise</vt:lpstr>
      <vt:lpstr>Harbor Porpoise and Dall’s Porpoise can Hybridize</vt:lpstr>
      <vt:lpstr>Harbor Seal</vt:lpstr>
      <vt:lpstr>River Otter</vt:lpstr>
      <vt:lpstr>Cetaceans</vt:lpstr>
      <vt:lpstr>Pinnipeds and Mustelids</vt:lpstr>
      <vt:lpstr>American Cetacean Society - Size Comparison</vt:lpstr>
      <vt:lpstr>Dall’s porpoise – same size as harbor porpoise Most important to note if it is seen in Burrows Pass – none seen to date</vt:lpstr>
      <vt:lpstr>Porpoises</vt:lpstr>
      <vt:lpstr>Dolphin</vt:lpstr>
      <vt:lpstr>Pacific White-sided Dolphin</vt:lpstr>
      <vt:lpstr>California Sea Lion Mostly in California - population increasing - may be moving north. Outside of the breeding season, males migrate to the northern ends of the species range to feed, while females forage near the breeding rookeries. Males develop a sagittal crest with pronounced forehead. May have patch of tan hair on crest with rest of pelt dark</vt:lpstr>
      <vt:lpstr> California Sea Lion   -  as an observer, this is what you will likely see – a silhouette above water  </vt:lpstr>
      <vt:lpstr>Stellar Sea Lion- Much less common</vt:lpstr>
      <vt:lpstr>Baleen Whales</vt:lpstr>
      <vt:lpstr>Gray Whale</vt:lpstr>
      <vt:lpstr>Humpback  feed on krill and small fishes</vt:lpstr>
      <vt:lpstr>Minke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Aileen Jeffries</dc:creator>
  <cp:lastModifiedBy>Peter</cp:lastModifiedBy>
  <cp:revision>149</cp:revision>
  <dcterms:created xsi:type="dcterms:W3CDTF">2014-11-04T04:33:21Z</dcterms:created>
  <dcterms:modified xsi:type="dcterms:W3CDTF">2018-08-02T21:41:04Z</dcterms:modified>
  <cp:contentStatus/>
</cp:coreProperties>
</file>